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60" r:id="rId2"/>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642"/>
    <p:restoredTop sz="94694"/>
  </p:normalViewPr>
  <p:slideViewPr>
    <p:cSldViewPr snapToGrid="0" snapToObjects="1">
      <p:cViewPr varScale="1">
        <p:scale>
          <a:sx n="68" d="100"/>
          <a:sy n="68" d="100"/>
        </p:scale>
        <p:origin x="2832"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CA"/>
              <a:t>Modifier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CA"/>
              <a:t>Modifier le style des sous-titres du masque</a:t>
            </a:r>
            <a:endParaRPr lang="en-US" dirty="0"/>
          </a:p>
        </p:txBody>
      </p:sp>
      <p:sp>
        <p:nvSpPr>
          <p:cNvPr id="4" name="Date Placeholder 3"/>
          <p:cNvSpPr>
            <a:spLocks noGrp="1"/>
          </p:cNvSpPr>
          <p:nvPr>
            <p:ph type="dt" sz="half" idx="10"/>
          </p:nvPr>
        </p:nvSpPr>
        <p:spPr/>
        <p:txBody>
          <a:bodyPr/>
          <a:lstStyle/>
          <a:p>
            <a:fld id="{4E9893A7-D8B3-8D4C-88F1-E6A033FA26B5}" type="datetimeFigureOut">
              <a:rPr lang="fr-FR" smtClean="0"/>
              <a:t>03/07/2025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ABC3E9-97C7-DA48-B465-BA3E6680187F}" type="slidenum">
              <a:rPr lang="fr-FR" smtClean="0"/>
              <a:t>‹N°›</a:t>
            </a:fld>
            <a:endParaRPr lang="fr-FR"/>
          </a:p>
        </p:txBody>
      </p:sp>
    </p:spTree>
    <p:extLst>
      <p:ext uri="{BB962C8B-B14F-4D97-AF65-F5344CB8AC3E}">
        <p14:creationId xmlns:p14="http://schemas.microsoft.com/office/powerpoint/2010/main" val="3565681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Vertical Text Placeholder 2"/>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p:txBody>
          <a:bodyPr/>
          <a:lstStyle/>
          <a:p>
            <a:fld id="{4E9893A7-D8B3-8D4C-88F1-E6A033FA26B5}" type="datetimeFigureOut">
              <a:rPr lang="fr-FR" smtClean="0"/>
              <a:t>03/07/2025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ABC3E9-97C7-DA48-B465-BA3E6680187F}" type="slidenum">
              <a:rPr lang="fr-FR" smtClean="0"/>
              <a:t>‹N°›</a:t>
            </a:fld>
            <a:endParaRPr lang="fr-FR"/>
          </a:p>
        </p:txBody>
      </p:sp>
    </p:spTree>
    <p:extLst>
      <p:ext uri="{BB962C8B-B14F-4D97-AF65-F5344CB8AC3E}">
        <p14:creationId xmlns:p14="http://schemas.microsoft.com/office/powerpoint/2010/main" val="134449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CA"/>
              <a:t>Modifier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p:txBody>
          <a:bodyPr/>
          <a:lstStyle/>
          <a:p>
            <a:fld id="{4E9893A7-D8B3-8D4C-88F1-E6A033FA26B5}" type="datetimeFigureOut">
              <a:rPr lang="fr-FR" smtClean="0"/>
              <a:t>03/07/2025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ABC3E9-97C7-DA48-B465-BA3E6680187F}" type="slidenum">
              <a:rPr lang="fr-FR" smtClean="0"/>
              <a:t>‹N°›</a:t>
            </a:fld>
            <a:endParaRPr lang="fr-FR"/>
          </a:p>
        </p:txBody>
      </p:sp>
    </p:spTree>
    <p:extLst>
      <p:ext uri="{BB962C8B-B14F-4D97-AF65-F5344CB8AC3E}">
        <p14:creationId xmlns:p14="http://schemas.microsoft.com/office/powerpoint/2010/main" val="4131525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Content Placeholder 2"/>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p:txBody>
          <a:bodyPr/>
          <a:lstStyle/>
          <a:p>
            <a:fld id="{4E9893A7-D8B3-8D4C-88F1-E6A033FA26B5}" type="datetimeFigureOut">
              <a:rPr lang="fr-FR" smtClean="0"/>
              <a:t>03/07/2025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ABC3E9-97C7-DA48-B465-BA3E6680187F}" type="slidenum">
              <a:rPr lang="fr-FR" smtClean="0"/>
              <a:t>‹N°›</a:t>
            </a:fld>
            <a:endParaRPr lang="fr-FR"/>
          </a:p>
        </p:txBody>
      </p:sp>
    </p:spTree>
    <p:extLst>
      <p:ext uri="{BB962C8B-B14F-4D97-AF65-F5344CB8AC3E}">
        <p14:creationId xmlns:p14="http://schemas.microsoft.com/office/powerpoint/2010/main" val="252661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CA"/>
              <a:t>Modifier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CA"/>
              <a:t>Cliquez pour modifier les styles du texte du masque</a:t>
            </a:r>
          </a:p>
        </p:txBody>
      </p:sp>
      <p:sp>
        <p:nvSpPr>
          <p:cNvPr id="4" name="Date Placeholder 3"/>
          <p:cNvSpPr>
            <a:spLocks noGrp="1"/>
          </p:cNvSpPr>
          <p:nvPr>
            <p:ph type="dt" sz="half" idx="10"/>
          </p:nvPr>
        </p:nvSpPr>
        <p:spPr/>
        <p:txBody>
          <a:bodyPr/>
          <a:lstStyle/>
          <a:p>
            <a:fld id="{4E9893A7-D8B3-8D4C-88F1-E6A033FA26B5}" type="datetimeFigureOut">
              <a:rPr lang="fr-FR" smtClean="0"/>
              <a:t>03/07/2025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ABC3E9-97C7-DA48-B465-BA3E6680187F}" type="slidenum">
              <a:rPr lang="fr-FR" smtClean="0"/>
              <a:t>‹N°›</a:t>
            </a:fld>
            <a:endParaRPr lang="fr-FR"/>
          </a:p>
        </p:txBody>
      </p:sp>
    </p:spTree>
    <p:extLst>
      <p:ext uri="{BB962C8B-B14F-4D97-AF65-F5344CB8AC3E}">
        <p14:creationId xmlns:p14="http://schemas.microsoft.com/office/powerpoint/2010/main" val="349504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5" name="Date Placeholder 4"/>
          <p:cNvSpPr>
            <a:spLocks noGrp="1"/>
          </p:cNvSpPr>
          <p:nvPr>
            <p:ph type="dt" sz="half" idx="10"/>
          </p:nvPr>
        </p:nvSpPr>
        <p:spPr/>
        <p:txBody>
          <a:bodyPr/>
          <a:lstStyle/>
          <a:p>
            <a:fld id="{4E9893A7-D8B3-8D4C-88F1-E6A033FA26B5}" type="datetimeFigureOut">
              <a:rPr lang="fr-FR" smtClean="0"/>
              <a:t>03/07/2025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CABC3E9-97C7-DA48-B465-BA3E6680187F}" type="slidenum">
              <a:rPr lang="fr-FR" smtClean="0"/>
              <a:t>‹N°›</a:t>
            </a:fld>
            <a:endParaRPr lang="fr-FR"/>
          </a:p>
        </p:txBody>
      </p:sp>
    </p:spTree>
    <p:extLst>
      <p:ext uri="{BB962C8B-B14F-4D97-AF65-F5344CB8AC3E}">
        <p14:creationId xmlns:p14="http://schemas.microsoft.com/office/powerpoint/2010/main" val="1683244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CA"/>
              <a:t>Modifier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CA"/>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CA"/>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7" name="Date Placeholder 6"/>
          <p:cNvSpPr>
            <a:spLocks noGrp="1"/>
          </p:cNvSpPr>
          <p:nvPr>
            <p:ph type="dt" sz="half" idx="10"/>
          </p:nvPr>
        </p:nvSpPr>
        <p:spPr/>
        <p:txBody>
          <a:bodyPr/>
          <a:lstStyle/>
          <a:p>
            <a:fld id="{4E9893A7-D8B3-8D4C-88F1-E6A033FA26B5}" type="datetimeFigureOut">
              <a:rPr lang="fr-FR" smtClean="0"/>
              <a:t>03/07/2025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CABC3E9-97C7-DA48-B465-BA3E6680187F}" type="slidenum">
              <a:rPr lang="fr-FR" smtClean="0"/>
              <a:t>‹N°›</a:t>
            </a:fld>
            <a:endParaRPr lang="fr-FR"/>
          </a:p>
        </p:txBody>
      </p:sp>
    </p:spTree>
    <p:extLst>
      <p:ext uri="{BB962C8B-B14F-4D97-AF65-F5344CB8AC3E}">
        <p14:creationId xmlns:p14="http://schemas.microsoft.com/office/powerpoint/2010/main" val="3266508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Date Placeholder 2"/>
          <p:cNvSpPr>
            <a:spLocks noGrp="1"/>
          </p:cNvSpPr>
          <p:nvPr>
            <p:ph type="dt" sz="half" idx="10"/>
          </p:nvPr>
        </p:nvSpPr>
        <p:spPr/>
        <p:txBody>
          <a:bodyPr/>
          <a:lstStyle/>
          <a:p>
            <a:fld id="{4E9893A7-D8B3-8D4C-88F1-E6A033FA26B5}" type="datetimeFigureOut">
              <a:rPr lang="fr-FR" smtClean="0"/>
              <a:t>03/07/2025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CABC3E9-97C7-DA48-B465-BA3E6680187F}" type="slidenum">
              <a:rPr lang="fr-FR" smtClean="0"/>
              <a:t>‹N°›</a:t>
            </a:fld>
            <a:endParaRPr lang="fr-FR"/>
          </a:p>
        </p:txBody>
      </p:sp>
    </p:spTree>
    <p:extLst>
      <p:ext uri="{BB962C8B-B14F-4D97-AF65-F5344CB8AC3E}">
        <p14:creationId xmlns:p14="http://schemas.microsoft.com/office/powerpoint/2010/main" val="4246015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9893A7-D8B3-8D4C-88F1-E6A033FA26B5}" type="datetimeFigureOut">
              <a:rPr lang="fr-FR" smtClean="0"/>
              <a:t>03/07/2025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CABC3E9-97C7-DA48-B465-BA3E6680187F}" type="slidenum">
              <a:rPr lang="fr-FR" smtClean="0"/>
              <a:t>‹N°›</a:t>
            </a:fld>
            <a:endParaRPr lang="fr-FR"/>
          </a:p>
        </p:txBody>
      </p:sp>
    </p:spTree>
    <p:extLst>
      <p:ext uri="{BB962C8B-B14F-4D97-AF65-F5344CB8AC3E}">
        <p14:creationId xmlns:p14="http://schemas.microsoft.com/office/powerpoint/2010/main" val="715748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CA"/>
              <a:t>Modifier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p>
            <a:fld id="{4E9893A7-D8B3-8D4C-88F1-E6A033FA26B5}" type="datetimeFigureOut">
              <a:rPr lang="fr-FR" smtClean="0"/>
              <a:t>03/07/2025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CABC3E9-97C7-DA48-B465-BA3E6680187F}" type="slidenum">
              <a:rPr lang="fr-FR" smtClean="0"/>
              <a:t>‹N°›</a:t>
            </a:fld>
            <a:endParaRPr lang="fr-FR"/>
          </a:p>
        </p:txBody>
      </p:sp>
    </p:spTree>
    <p:extLst>
      <p:ext uri="{BB962C8B-B14F-4D97-AF65-F5344CB8AC3E}">
        <p14:creationId xmlns:p14="http://schemas.microsoft.com/office/powerpoint/2010/main" val="3484259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CA"/>
              <a:t>Modifier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CA"/>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p>
            <a:fld id="{4E9893A7-D8B3-8D4C-88F1-E6A033FA26B5}" type="datetimeFigureOut">
              <a:rPr lang="fr-FR" smtClean="0"/>
              <a:t>03/07/2025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CABC3E9-97C7-DA48-B465-BA3E6680187F}" type="slidenum">
              <a:rPr lang="fr-FR" smtClean="0"/>
              <a:t>‹N°›</a:t>
            </a:fld>
            <a:endParaRPr lang="fr-FR"/>
          </a:p>
        </p:txBody>
      </p:sp>
    </p:spTree>
    <p:extLst>
      <p:ext uri="{BB962C8B-B14F-4D97-AF65-F5344CB8AC3E}">
        <p14:creationId xmlns:p14="http://schemas.microsoft.com/office/powerpoint/2010/main" val="3666274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CA"/>
              <a:t>Modifier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4E9893A7-D8B3-8D4C-88F1-E6A033FA26B5}" type="datetimeFigureOut">
              <a:rPr lang="fr-FR" smtClean="0"/>
              <a:t>03/07/2025</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ECABC3E9-97C7-DA48-B465-BA3E6680187F}" type="slidenum">
              <a:rPr lang="fr-FR" smtClean="0"/>
              <a:t>‹N°›</a:t>
            </a:fld>
            <a:endParaRPr lang="fr-FR"/>
          </a:p>
        </p:txBody>
      </p:sp>
    </p:spTree>
    <p:extLst>
      <p:ext uri="{BB962C8B-B14F-4D97-AF65-F5344CB8AC3E}">
        <p14:creationId xmlns:p14="http://schemas.microsoft.com/office/powerpoint/2010/main" val="34308967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69A1CF-5EEE-B143-98FE-43CBF3218055}"/>
              </a:ext>
            </a:extLst>
          </p:cNvPr>
          <p:cNvSpPr/>
          <p:nvPr/>
        </p:nvSpPr>
        <p:spPr>
          <a:xfrm>
            <a:off x="-114300" y="9738225"/>
            <a:ext cx="7823200" cy="95358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4272D6E3-013D-A745-91B1-9DAA4F697D0C}"/>
              </a:ext>
            </a:extLst>
          </p:cNvPr>
          <p:cNvSpPr txBox="1"/>
          <p:nvPr/>
        </p:nvSpPr>
        <p:spPr>
          <a:xfrm>
            <a:off x="-183019" y="10245150"/>
            <a:ext cx="7742694" cy="400110"/>
          </a:xfrm>
          <a:prstGeom prst="rect">
            <a:avLst/>
          </a:prstGeom>
          <a:noFill/>
        </p:spPr>
        <p:txBody>
          <a:bodyPr wrap="square" rtlCol="0">
            <a:spAutoFit/>
          </a:bodyPr>
          <a:lstStyle/>
          <a:p>
            <a:pPr algn="ctr"/>
            <a:r>
              <a:rPr lang="fr-FR" sz="1000" dirty="0">
                <a:solidFill>
                  <a:schemeClr val="bg1"/>
                </a:solidFill>
                <a:latin typeface="Avenir Light" panose="020B0402020203020204" pitchFamily="34" charset="77"/>
              </a:rPr>
              <a:t>Tour Montparnasse </a:t>
            </a:r>
          </a:p>
          <a:p>
            <a:pPr algn="ctr"/>
            <a:r>
              <a:rPr lang="fr-FR" sz="1000" dirty="0">
                <a:solidFill>
                  <a:schemeClr val="bg1"/>
                </a:solidFill>
                <a:latin typeface="Avenir Light" panose="020B0402020203020204" pitchFamily="34" charset="77"/>
              </a:rPr>
              <a:t>33 av du Maine – 75015 Paris </a:t>
            </a:r>
          </a:p>
        </p:txBody>
      </p:sp>
      <p:sp>
        <p:nvSpPr>
          <p:cNvPr id="7" name="Rectangle 6">
            <a:extLst>
              <a:ext uri="{FF2B5EF4-FFF2-40B4-BE49-F238E27FC236}">
                <a16:creationId xmlns:a16="http://schemas.microsoft.com/office/drawing/2014/main" id="{1B04EC6A-D122-9644-98BA-C25352FCC93F}"/>
              </a:ext>
            </a:extLst>
          </p:cNvPr>
          <p:cNvSpPr/>
          <p:nvPr/>
        </p:nvSpPr>
        <p:spPr>
          <a:xfrm>
            <a:off x="4907950" y="688288"/>
            <a:ext cx="2677125" cy="67619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4909A0DC-85CF-6841-A534-EA3AB27F3353}"/>
              </a:ext>
            </a:extLst>
          </p:cNvPr>
          <p:cNvSpPr txBox="1"/>
          <p:nvPr/>
        </p:nvSpPr>
        <p:spPr>
          <a:xfrm>
            <a:off x="5204182" y="751599"/>
            <a:ext cx="2380891" cy="584775"/>
          </a:xfrm>
          <a:prstGeom prst="rect">
            <a:avLst/>
          </a:prstGeom>
          <a:noFill/>
        </p:spPr>
        <p:txBody>
          <a:bodyPr wrap="square" rtlCol="0">
            <a:spAutoFit/>
          </a:bodyPr>
          <a:lstStyle/>
          <a:p>
            <a:pPr algn="r"/>
            <a:r>
              <a:rPr lang="fr-FR" sz="1600" dirty="0">
                <a:solidFill>
                  <a:schemeClr val="bg1"/>
                </a:solidFill>
                <a:latin typeface="Avenir Medium" panose="02000503020000020003" pitchFamily="2" charset="0"/>
              </a:rPr>
              <a:t>BIOGRAPHY </a:t>
            </a:r>
          </a:p>
          <a:p>
            <a:pPr algn="r"/>
            <a:r>
              <a:rPr lang="fr-FR" sz="1600" dirty="0">
                <a:solidFill>
                  <a:schemeClr val="bg1"/>
                </a:solidFill>
                <a:latin typeface="Avenir Medium" panose="02000503020000020003" pitchFamily="2" charset="0"/>
              </a:rPr>
              <a:t>OLIVIER PIEPSZ</a:t>
            </a:r>
          </a:p>
        </p:txBody>
      </p:sp>
      <p:sp>
        <p:nvSpPr>
          <p:cNvPr id="11" name="ZoneTexte 10">
            <a:extLst>
              <a:ext uri="{FF2B5EF4-FFF2-40B4-BE49-F238E27FC236}">
                <a16:creationId xmlns:a16="http://schemas.microsoft.com/office/drawing/2014/main" id="{5796A600-4679-3D4A-A91D-C032433BCBFF}"/>
              </a:ext>
            </a:extLst>
          </p:cNvPr>
          <p:cNvSpPr txBox="1"/>
          <p:nvPr/>
        </p:nvSpPr>
        <p:spPr>
          <a:xfrm>
            <a:off x="1442641" y="2593503"/>
            <a:ext cx="5934014" cy="6694140"/>
          </a:xfrm>
          <a:prstGeom prst="rect">
            <a:avLst/>
          </a:prstGeom>
          <a:noFill/>
        </p:spPr>
        <p:txBody>
          <a:bodyPr wrap="square" rtlCol="0">
            <a:spAutoFit/>
          </a:bodyPr>
          <a:lstStyle/>
          <a:p>
            <a:pPr algn="just"/>
            <a:r>
              <a:rPr lang="en-US" sz="1100" dirty="0">
                <a:latin typeface="Avenir Book" panose="02000503020000020003" pitchFamily="2" charset="0"/>
              </a:rPr>
              <a:t>An aerodynamic engineer by training, graduated from the Ecole Polytechnique de </a:t>
            </a:r>
            <a:r>
              <a:rPr lang="en-US" sz="1100" dirty="0" err="1">
                <a:latin typeface="Avenir Book" panose="02000503020000020003" pitchFamily="2" charset="0"/>
              </a:rPr>
              <a:t>Bruxelles</a:t>
            </a:r>
            <a:r>
              <a:rPr lang="en-US" sz="1100" dirty="0">
                <a:latin typeface="Avenir Book" panose="02000503020000020003" pitchFamily="2" charset="0"/>
              </a:rPr>
              <a:t>, Olivier gone to the Von Karman Institute under NATO and then continued his studies in Toulouse at </a:t>
            </a:r>
            <a:r>
              <a:rPr lang="en-US" sz="1100" dirty="0" err="1">
                <a:latin typeface="Avenir Book" panose="02000503020000020003" pitchFamily="2" charset="0"/>
              </a:rPr>
              <a:t>Supaéro</a:t>
            </a:r>
            <a:r>
              <a:rPr lang="en-US" sz="1100" dirty="0">
                <a:latin typeface="Avenir Book" panose="02000503020000020003" pitchFamily="2" charset="0"/>
              </a:rPr>
              <a:t>, specializing in the space field.</a:t>
            </a:r>
            <a:endParaRPr lang="fr-FR" sz="1100" dirty="0">
              <a:latin typeface="Avenir Book" panose="02000503020000020003" pitchFamily="2" charset="0"/>
            </a:endParaRPr>
          </a:p>
          <a:p>
            <a:pPr algn="just"/>
            <a:endParaRPr lang="en-US" sz="600" dirty="0">
              <a:latin typeface="Avenir Book" panose="02000503020000020003" pitchFamily="2" charset="0"/>
            </a:endParaRPr>
          </a:p>
          <a:p>
            <a:pPr algn="just"/>
            <a:r>
              <a:rPr lang="en-US" sz="1100" dirty="0">
                <a:latin typeface="Avenir Book" panose="02000503020000020003" pitchFamily="2" charset="0"/>
              </a:rPr>
              <a:t>After two and a half year at MIT (Massachusetts Institute of Technology) where he carried out basic research activities on active turbulence control, he returned to Europe where he took on at </a:t>
            </a:r>
            <a:r>
              <a:rPr lang="en-US" sz="1100" dirty="0" err="1">
                <a:latin typeface="Avenir Book" panose="02000503020000020003" pitchFamily="2" charset="0"/>
              </a:rPr>
              <a:t>Verhaert</a:t>
            </a:r>
            <a:r>
              <a:rPr lang="en-US" sz="1100" dirty="0">
                <a:latin typeface="Avenir Book" panose="02000503020000020003" pitchFamily="2" charset="0"/>
              </a:rPr>
              <a:t>, technical responsibility for the Agency's satellite. European Space, PROBA, phase 0.</a:t>
            </a:r>
            <a:endParaRPr lang="fr-FR" sz="1100" dirty="0">
              <a:latin typeface="Avenir Book" panose="02000503020000020003" pitchFamily="2" charset="0"/>
            </a:endParaRPr>
          </a:p>
          <a:p>
            <a:pPr algn="just"/>
            <a:endParaRPr lang="fr-FR" sz="600" dirty="0">
              <a:latin typeface="Avenir Book" panose="02000503020000020003" pitchFamily="2" charset="0"/>
            </a:endParaRPr>
          </a:p>
          <a:p>
            <a:pPr algn="just"/>
            <a:r>
              <a:rPr lang="en-US" sz="1100" dirty="0">
                <a:latin typeface="Avenir Book" panose="02000503020000020003" pitchFamily="2" charset="0"/>
              </a:rPr>
              <a:t>Spotted by a Dassault Aviation executive, he joined the group and its Defense department in 1998. He started responsible for the after-sales service for planes in services  in South America, then he </a:t>
            </a:r>
            <a:r>
              <a:rPr lang="en-US" sz="1100" dirty="0" err="1">
                <a:latin typeface="Avenir Book" panose="02000503020000020003" pitchFamily="2" charset="0"/>
              </a:rPr>
              <a:t>tooks</a:t>
            </a:r>
            <a:r>
              <a:rPr lang="en-US" sz="1100" dirty="0">
                <a:latin typeface="Avenir Book" panose="02000503020000020003" pitchFamily="2" charset="0"/>
              </a:rPr>
              <a:t> part in the Mirage2000 sales campaign in Chile, then he was responsible for the Rafale Netherlands campaign against the JSF and was in charge of  the Poland offer finalization. In 2002, he was entrusted with the management of the Rafale Switzerland campaign, which he lead for almost 10 years. Olivier also participated in the development of the European combat drone project </a:t>
            </a:r>
            <a:r>
              <a:rPr lang="en-US" sz="1100" dirty="0" err="1">
                <a:latin typeface="Avenir Book" panose="02000503020000020003" pitchFamily="2" charset="0"/>
              </a:rPr>
              <a:t>nEUROn</a:t>
            </a:r>
            <a:r>
              <a:rPr lang="en-US" sz="1100" dirty="0">
                <a:latin typeface="Avenir Book" panose="02000503020000020003" pitchFamily="2" charset="0"/>
              </a:rPr>
              <a:t> and successfully negotiated the entry of Switzerland into the program.</a:t>
            </a:r>
            <a:endParaRPr lang="fr-FR" sz="1100" dirty="0">
              <a:latin typeface="Avenir Book" panose="02000503020000020003" pitchFamily="2" charset="0"/>
            </a:endParaRPr>
          </a:p>
          <a:p>
            <a:pPr algn="just"/>
            <a:endParaRPr lang="fr-FR" sz="600" dirty="0">
              <a:latin typeface="Avenir Book" panose="02000503020000020003" pitchFamily="2" charset="0"/>
            </a:endParaRPr>
          </a:p>
          <a:p>
            <a:pPr algn="just"/>
            <a:r>
              <a:rPr lang="en-US" sz="1100" dirty="0">
                <a:latin typeface="Avenir Book" panose="02000503020000020003" pitchFamily="2" charset="0"/>
              </a:rPr>
              <a:t>In 2011, at the request of Safran, Olivier took the position of Senior Vice-President for Latin America, then Africa was attached to his zone. After the 2017 Paris Air Show, his scope of responsibility was expanded by entrusting it with the United States, Canada and the Pacific zone (Japan, Australia and New Zealand).</a:t>
            </a:r>
            <a:endParaRPr lang="fr-FR" sz="1100" dirty="0">
              <a:latin typeface="Avenir Book" panose="02000503020000020003" pitchFamily="2" charset="0"/>
            </a:endParaRPr>
          </a:p>
          <a:p>
            <a:pPr algn="just"/>
            <a:r>
              <a:rPr lang="en-US" sz="1100" dirty="0">
                <a:latin typeface="Avenir Book" panose="02000503020000020003" pitchFamily="2" charset="0"/>
              </a:rPr>
              <a:t>At the start of 2020, Olivier was entrusted with an area bringing together the major world aircraft manufacturers: the Americas and Continental Europe, which groups together around Russia, European countries that are not members of the Union.</a:t>
            </a:r>
            <a:endParaRPr lang="fr-FR" sz="1100" dirty="0">
              <a:latin typeface="Avenir Book" panose="02000503020000020003" pitchFamily="2" charset="0"/>
            </a:endParaRPr>
          </a:p>
          <a:p>
            <a:pPr algn="just"/>
            <a:r>
              <a:rPr lang="en-US" sz="1100" dirty="0">
                <a:latin typeface="Avenir Book" panose="02000503020000020003" pitchFamily="2" charset="0"/>
              </a:rPr>
              <a:t>Within GIFAS, as chairman of the working group for the Americas, he also led initiatives in favor of SMEs, mid-cap companies and their access to innovation and participated in discussions on the consolidation of the French supply chain internationally.</a:t>
            </a:r>
            <a:endParaRPr lang="fr-FR" sz="1100" dirty="0">
              <a:latin typeface="Avenir Book" panose="02000503020000020003" pitchFamily="2" charset="0"/>
            </a:endParaRPr>
          </a:p>
          <a:p>
            <a:pPr algn="just"/>
            <a:endParaRPr lang="en-US" sz="600" dirty="0">
              <a:latin typeface="Avenir Book" panose="02000503020000020003" pitchFamily="2" charset="0"/>
            </a:endParaRPr>
          </a:p>
          <a:p>
            <a:pPr algn="just"/>
            <a:r>
              <a:rPr lang="en-US" sz="1100" dirty="0">
                <a:latin typeface="Avenir Book" panose="02000503020000020003" pitchFamily="2" charset="0"/>
              </a:rPr>
              <a:t>In fields as varied as satellites, surveillance drones, the most advanced biometric solutions, Rafale combat aircraft, airports, passports, </a:t>
            </a:r>
            <a:r>
              <a:rPr lang="en-US" sz="1100" dirty="0" err="1">
                <a:latin typeface="Avenir Book" panose="02000503020000020003" pitchFamily="2" charset="0"/>
              </a:rPr>
              <a:t>cooperations</a:t>
            </a:r>
            <a:r>
              <a:rPr lang="en-US" sz="1100" dirty="0">
                <a:latin typeface="Avenir Book" panose="02000503020000020003" pitchFamily="2" charset="0"/>
              </a:rPr>
              <a:t> with universities and start-ups, implementation and negotiation new industrial sites, breakthrough projects such as the Solar Impulse adventure by B. Piccard or the small Q @ </a:t>
            </a:r>
            <a:r>
              <a:rPr lang="en-US" sz="1100" dirty="0" err="1">
                <a:latin typeface="Avenir Book" panose="02000503020000020003" pitchFamily="2" charset="0"/>
              </a:rPr>
              <a:t>ts</a:t>
            </a:r>
            <a:r>
              <a:rPr lang="en-US" sz="1100" dirty="0">
                <a:latin typeface="Avenir Book" panose="02000503020000020003" pitchFamily="2" charset="0"/>
              </a:rPr>
              <a:t> launcher by </a:t>
            </a:r>
            <a:r>
              <a:rPr lang="en-US" sz="1100" dirty="0" err="1">
                <a:latin typeface="Avenir Book" panose="02000503020000020003" pitchFamily="2" charset="0"/>
              </a:rPr>
              <a:t>ArianeGroup</a:t>
            </a:r>
            <a:r>
              <a:rPr lang="en-US" sz="1100" dirty="0">
                <a:latin typeface="Avenir Book" panose="02000503020000020003" pitchFamily="2" charset="0"/>
              </a:rPr>
              <a:t>, in bilateral approaches such as the establishment of the Franco-Mexican Strategic Council, the co-organization France-Brazil seminars for L. Fabius, the "missions for growth" of the former European Commissioner A. </a:t>
            </a:r>
            <a:r>
              <a:rPr lang="en-US" sz="1100" dirty="0" err="1">
                <a:latin typeface="Avenir Book" panose="02000503020000020003" pitchFamily="2" charset="0"/>
              </a:rPr>
              <a:t>Tajani</a:t>
            </a:r>
            <a:r>
              <a:rPr lang="en-US" sz="1100" dirty="0">
                <a:latin typeface="Avenir Book" panose="02000503020000020003" pitchFamily="2" charset="0"/>
              </a:rPr>
              <a:t>, Olivier showed that he was able to understand the different aspects of complex issues combining politics and high technology with a strong conviction always turned towards Europe, guarantor of peace and development.</a:t>
            </a:r>
            <a:endParaRPr lang="fr-FR" sz="1100" dirty="0">
              <a:latin typeface="Avenir Book" panose="02000503020000020003" pitchFamily="2" charset="0"/>
            </a:endParaRPr>
          </a:p>
          <a:p>
            <a:pPr algn="just"/>
            <a:endParaRPr lang="en-US" sz="600" dirty="0">
              <a:latin typeface="Avenir Book" panose="02000503020000020003" pitchFamily="2" charset="0"/>
            </a:endParaRPr>
          </a:p>
          <a:p>
            <a:pPr algn="just"/>
            <a:r>
              <a:rPr lang="en-US" sz="1100" dirty="0">
                <a:latin typeface="Avenir Book" panose="02000503020000020003" pitchFamily="2" charset="0"/>
              </a:rPr>
              <a:t>In January 2020, he creates the company </a:t>
            </a:r>
            <a:r>
              <a:rPr lang="en-US" sz="1100" dirty="0" err="1">
                <a:latin typeface="Avenir Book" panose="02000503020000020003" pitchFamily="2" charset="0"/>
              </a:rPr>
              <a:t>Prométhée</a:t>
            </a:r>
            <a:r>
              <a:rPr lang="en-US" sz="1100" dirty="0">
                <a:latin typeface="Avenir Book" panose="02000503020000020003" pitchFamily="2" charset="0"/>
              </a:rPr>
              <a:t> Earth Intelligence of which he takes the presidency.</a:t>
            </a:r>
            <a:endParaRPr lang="fr-FR" sz="1100" dirty="0">
              <a:latin typeface="Avenir Book" panose="02000503020000020003" pitchFamily="2" charset="0"/>
            </a:endParaRPr>
          </a:p>
        </p:txBody>
      </p:sp>
      <p:sp>
        <p:nvSpPr>
          <p:cNvPr id="2" name="ZoneTexte 1">
            <a:extLst>
              <a:ext uri="{FF2B5EF4-FFF2-40B4-BE49-F238E27FC236}">
                <a16:creationId xmlns:a16="http://schemas.microsoft.com/office/drawing/2014/main" id="{8CA3303F-4098-B243-A358-8957E3E0E95D}"/>
              </a:ext>
            </a:extLst>
          </p:cNvPr>
          <p:cNvSpPr txBox="1"/>
          <p:nvPr/>
        </p:nvSpPr>
        <p:spPr>
          <a:xfrm>
            <a:off x="8077200" y="10566400"/>
            <a:ext cx="184731" cy="369332"/>
          </a:xfrm>
          <a:prstGeom prst="rect">
            <a:avLst/>
          </a:prstGeom>
          <a:noFill/>
        </p:spPr>
        <p:txBody>
          <a:bodyPr wrap="none" rtlCol="0">
            <a:spAutoFit/>
          </a:bodyPr>
          <a:lstStyle/>
          <a:p>
            <a:endParaRPr lang="fr-FR" dirty="0"/>
          </a:p>
        </p:txBody>
      </p:sp>
      <p:pic>
        <p:nvPicPr>
          <p:cNvPr id="9" name="Image 8">
            <a:extLst>
              <a:ext uri="{FF2B5EF4-FFF2-40B4-BE49-F238E27FC236}">
                <a16:creationId xmlns:a16="http://schemas.microsoft.com/office/drawing/2014/main" id="{94DD2094-B998-B64C-960A-E9AB4ECE702E}"/>
              </a:ext>
            </a:extLst>
          </p:cNvPr>
          <p:cNvPicPr>
            <a:picLocks noChangeAspect="1"/>
          </p:cNvPicPr>
          <p:nvPr/>
        </p:nvPicPr>
        <p:blipFill>
          <a:blip r:embed="rId2"/>
          <a:stretch>
            <a:fillRect/>
          </a:stretch>
        </p:blipFill>
        <p:spPr>
          <a:xfrm>
            <a:off x="226380" y="1336374"/>
            <a:ext cx="1216261" cy="1697832"/>
          </a:xfrm>
          <a:prstGeom prst="rect">
            <a:avLst/>
          </a:prstGeom>
        </p:spPr>
      </p:pic>
      <p:pic>
        <p:nvPicPr>
          <p:cNvPr id="10" name="Image 9">
            <a:extLst>
              <a:ext uri="{FF2B5EF4-FFF2-40B4-BE49-F238E27FC236}">
                <a16:creationId xmlns:a16="http://schemas.microsoft.com/office/drawing/2014/main" id="{B2475095-2F5B-CA98-B39C-D9E52EBDD815}"/>
              </a:ext>
            </a:extLst>
          </p:cNvPr>
          <p:cNvPicPr>
            <a:picLocks noChangeAspect="1"/>
          </p:cNvPicPr>
          <p:nvPr/>
        </p:nvPicPr>
        <p:blipFill>
          <a:blip r:embed="rId3"/>
          <a:stretch>
            <a:fillRect/>
          </a:stretch>
        </p:blipFill>
        <p:spPr>
          <a:xfrm>
            <a:off x="45721" y="125413"/>
            <a:ext cx="2763619" cy="1005840"/>
          </a:xfrm>
          <a:prstGeom prst="rect">
            <a:avLst/>
          </a:prstGeom>
        </p:spPr>
      </p:pic>
      <p:pic>
        <p:nvPicPr>
          <p:cNvPr id="14" name="Image 13">
            <a:extLst>
              <a:ext uri="{FF2B5EF4-FFF2-40B4-BE49-F238E27FC236}">
                <a16:creationId xmlns:a16="http://schemas.microsoft.com/office/drawing/2014/main" id="{F3709E15-394B-23AD-6491-E82C280853C0}"/>
              </a:ext>
            </a:extLst>
          </p:cNvPr>
          <p:cNvPicPr>
            <a:picLocks noChangeAspect="1"/>
          </p:cNvPicPr>
          <p:nvPr/>
        </p:nvPicPr>
        <p:blipFill>
          <a:blip r:embed="rId4"/>
          <a:stretch>
            <a:fillRect/>
          </a:stretch>
        </p:blipFill>
        <p:spPr>
          <a:xfrm>
            <a:off x="2944260" y="9712099"/>
            <a:ext cx="1530703" cy="558828"/>
          </a:xfrm>
          <a:prstGeom prst="rect">
            <a:avLst/>
          </a:prstGeom>
        </p:spPr>
      </p:pic>
    </p:spTree>
    <p:extLst>
      <p:ext uri="{BB962C8B-B14F-4D97-AF65-F5344CB8AC3E}">
        <p14:creationId xmlns:p14="http://schemas.microsoft.com/office/powerpoint/2010/main" val="58708003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2732</TotalTime>
  <Words>512</Words>
  <Application>Microsoft Macintosh PowerPoint</Application>
  <PresentationFormat>Personnalisé</PresentationFormat>
  <Paragraphs>17</Paragraphs>
  <Slides>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vt:i4>
      </vt:variant>
    </vt:vector>
  </HeadingPairs>
  <TitlesOfParts>
    <vt:vector size="8" baseType="lpstr">
      <vt:lpstr>Arial</vt:lpstr>
      <vt:lpstr>Avenir Book</vt:lpstr>
      <vt:lpstr>Avenir Light</vt:lpstr>
      <vt:lpstr>Avenir Medium</vt:lpstr>
      <vt:lpstr>Calibri</vt:lpstr>
      <vt:lpstr>Calibri Light</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Florence Bonetti</dc:creator>
  <cp:lastModifiedBy>Patrice Selosse</cp:lastModifiedBy>
  <cp:revision>9</cp:revision>
  <dcterms:created xsi:type="dcterms:W3CDTF">2020-11-09T14:33:05Z</dcterms:created>
  <dcterms:modified xsi:type="dcterms:W3CDTF">2025-07-03T09:47:22Z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dbd7389-f965-4583-bf60-f9060cd03d8f_Enabled">
    <vt:lpwstr>true</vt:lpwstr>
  </property>
  <property fmtid="{D5CDD505-2E9C-101B-9397-08002B2CF9AE}" pid="3" name="MSIP_Label_7dbd7389-f965-4583-bf60-f9060cd03d8f_SetDate">
    <vt:lpwstr>2025-04-15T15:17:04Z</vt:lpwstr>
  </property>
  <property fmtid="{D5CDD505-2E9C-101B-9397-08002B2CF9AE}" pid="4" name="MSIP_Label_7dbd7389-f965-4583-bf60-f9060cd03d8f_Method">
    <vt:lpwstr>Standard</vt:lpwstr>
  </property>
  <property fmtid="{D5CDD505-2E9C-101B-9397-08002B2CF9AE}" pid="5" name="MSIP_Label_7dbd7389-f965-4583-bf60-f9060cd03d8f_Name">
    <vt:lpwstr>Général</vt:lpwstr>
  </property>
  <property fmtid="{D5CDD505-2E9C-101B-9397-08002B2CF9AE}" pid="6" name="MSIP_Label_7dbd7389-f965-4583-bf60-f9060cd03d8f_SiteId">
    <vt:lpwstr>33609305-3642-4eb9-b231-aa2c4d9f154c</vt:lpwstr>
  </property>
  <property fmtid="{D5CDD505-2E9C-101B-9397-08002B2CF9AE}" pid="7" name="MSIP_Label_7dbd7389-f965-4583-bf60-f9060cd03d8f_ActionId">
    <vt:lpwstr>cc23213e-604b-4460-887a-771771448cfa</vt:lpwstr>
  </property>
  <property fmtid="{D5CDD505-2E9C-101B-9397-08002B2CF9AE}" pid="8" name="MSIP_Label_7dbd7389-f965-4583-bf60-f9060cd03d8f_ContentBits">
    <vt:lpwstr>0</vt:lpwstr>
  </property>
  <property fmtid="{D5CDD505-2E9C-101B-9397-08002B2CF9AE}" pid="9" name="MSIP_Label_7dbd7389-f965-4583-bf60-f9060cd03d8f_Tag">
    <vt:lpwstr>50, 3, 0, 1</vt:lpwstr>
  </property>
</Properties>
</file>